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31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510191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79403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1981156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4111637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1564540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69082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686618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2415635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4115173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28300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6056D2-1EC3-42EA-84A8-0156F9FB1851}"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278961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056D2-1EC3-42EA-84A8-0156F9FB1851}" type="datetimeFigureOut">
              <a:rPr lang="en-US" smtClean="0"/>
              <a:pPr/>
              <a:t>10/24/2018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CAE9D-62D5-4BD6-8E86-2E39A2466F57}" type="slidenum">
              <a:rPr lang="en-US" smtClean="0"/>
              <a:pPr/>
              <a:t>‹#›</a:t>
            </a:fld>
            <a:endParaRPr lang="en-US"/>
          </a:p>
        </p:txBody>
      </p:sp>
    </p:spTree>
    <p:extLst>
      <p:ext uri="{BB962C8B-B14F-4D97-AF65-F5344CB8AC3E}">
        <p14:creationId xmlns:p14="http://schemas.microsoft.com/office/powerpoint/2010/main" xmlns="" val="3143183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LIBERALS and CONSERVATIVES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443446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Classic liberalism v. classic </a:t>
            </a:r>
            <a:r>
              <a:rPr lang="en-US" dirty="0" err="1" smtClean="0"/>
              <a:t>conservativism</a:t>
            </a:r>
            <a:endParaRPr lang="en-US" dirty="0"/>
          </a:p>
        </p:txBody>
      </p:sp>
      <p:sp>
        <p:nvSpPr>
          <p:cNvPr id="5" name="Text Placeholder 4"/>
          <p:cNvSpPr>
            <a:spLocks noGrp="1"/>
          </p:cNvSpPr>
          <p:nvPr>
            <p:ph type="body" idx="1"/>
          </p:nvPr>
        </p:nvSpPr>
        <p:spPr/>
        <p:txBody>
          <a:bodyPr/>
          <a:lstStyle/>
          <a:p>
            <a:r>
              <a:rPr lang="en-US" dirty="0" smtClean="0"/>
              <a:t>       Edmund Burke</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762000" y="2438400"/>
            <a:ext cx="2784598" cy="3589038"/>
          </a:xfrm>
        </p:spPr>
      </p:pic>
      <p:sp>
        <p:nvSpPr>
          <p:cNvPr id="7" name="Text Placeholder 6"/>
          <p:cNvSpPr>
            <a:spLocks noGrp="1"/>
          </p:cNvSpPr>
          <p:nvPr>
            <p:ph type="body" sz="quarter" idx="3"/>
          </p:nvPr>
        </p:nvSpPr>
        <p:spPr/>
        <p:txBody>
          <a:bodyPr/>
          <a:lstStyle/>
          <a:p>
            <a:r>
              <a:rPr lang="en-US" dirty="0" smtClean="0"/>
              <a:t>                 John Locke</a:t>
            </a:r>
            <a:endParaRPr lang="en-US" dirty="0"/>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5257800" y="2337041"/>
            <a:ext cx="3037055" cy="3911359"/>
          </a:xfrm>
        </p:spPr>
      </p:pic>
    </p:spTree>
    <p:extLst>
      <p:ext uri="{BB962C8B-B14F-4D97-AF65-F5344CB8AC3E}">
        <p14:creationId xmlns:p14="http://schemas.microsoft.com/office/powerpoint/2010/main" xmlns="" val="348588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was classic liberalism?</a:t>
            </a:r>
            <a:endParaRPr lang="en-US" dirty="0"/>
          </a:p>
        </p:txBody>
      </p:sp>
      <p:sp>
        <p:nvSpPr>
          <p:cNvPr id="8" name="Content Placeholder 7"/>
          <p:cNvSpPr>
            <a:spLocks noGrp="1"/>
          </p:cNvSpPr>
          <p:nvPr>
            <p:ph idx="1"/>
          </p:nvPr>
        </p:nvSpPr>
        <p:spPr/>
        <p:txBody>
          <a:bodyPr/>
          <a:lstStyle/>
          <a:p>
            <a:r>
              <a:rPr lang="en-US" dirty="0" smtClean="0"/>
              <a:t>In reaction to monarchies, which were authoritarian, liberals instead believed in individual rights, the believed in political equality, they believed in accountable governments (democracy), they believed in the rule of law, and they believed in free markets.</a:t>
            </a:r>
            <a:endParaRPr lang="en-US" dirty="0"/>
          </a:p>
        </p:txBody>
      </p:sp>
    </p:spTree>
    <p:extLst>
      <p:ext uri="{BB962C8B-B14F-4D97-AF65-F5344CB8AC3E}">
        <p14:creationId xmlns:p14="http://schemas.microsoft.com/office/powerpoint/2010/main" xmlns="" val="1887050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Modern liberalism and conservatism</a:t>
            </a:r>
            <a:endParaRPr lang="en-US" dirty="0"/>
          </a:p>
        </p:txBody>
      </p:sp>
      <p:sp>
        <p:nvSpPr>
          <p:cNvPr id="8" name="Content Placeholder 7"/>
          <p:cNvSpPr>
            <a:spLocks noGrp="1"/>
          </p:cNvSpPr>
          <p:nvPr>
            <p:ph idx="1"/>
          </p:nvPr>
        </p:nvSpPr>
        <p:spPr/>
        <p:txBody>
          <a:bodyPr/>
          <a:lstStyle/>
          <a:p>
            <a:r>
              <a:rPr lang="en-US" dirty="0" smtClean="0"/>
              <a:t>They’re both classical liberals! (they believe in free markets and democracy)</a:t>
            </a:r>
            <a:endParaRPr lang="en-US" dirty="0"/>
          </a:p>
        </p:txBody>
      </p:sp>
    </p:spTree>
    <p:extLst>
      <p:ext uri="{BB962C8B-B14F-4D97-AF65-F5344CB8AC3E}">
        <p14:creationId xmlns:p14="http://schemas.microsoft.com/office/powerpoint/2010/main" xmlns="" val="128305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of Markets</a:t>
            </a:r>
            <a:endParaRPr lang="en-US" dirty="0"/>
          </a:p>
        </p:txBody>
      </p:sp>
      <p:sp>
        <p:nvSpPr>
          <p:cNvPr id="3" name="Text Placeholder 2"/>
          <p:cNvSpPr>
            <a:spLocks noGrp="1"/>
          </p:cNvSpPr>
          <p:nvPr>
            <p:ph type="body" idx="1"/>
          </p:nvPr>
        </p:nvSpPr>
        <p:spPr/>
        <p:txBody>
          <a:bodyPr/>
          <a:lstStyle/>
          <a:p>
            <a:r>
              <a:rPr lang="en-US" dirty="0" smtClean="0"/>
              <a:t>Modern Conservative</a:t>
            </a:r>
            <a:endParaRPr lang="en-US" dirty="0"/>
          </a:p>
        </p:txBody>
      </p:sp>
      <p:sp>
        <p:nvSpPr>
          <p:cNvPr id="4" name="Content Placeholder 3"/>
          <p:cNvSpPr>
            <a:spLocks noGrp="1"/>
          </p:cNvSpPr>
          <p:nvPr>
            <p:ph sz="half" idx="2"/>
          </p:nvPr>
        </p:nvSpPr>
        <p:spPr/>
        <p:txBody>
          <a:bodyPr/>
          <a:lstStyle/>
          <a:p>
            <a:r>
              <a:rPr lang="en-US" dirty="0" smtClean="0"/>
              <a:t>Believe they are efficient, free markets are the best solutions to problems</a:t>
            </a:r>
          </a:p>
          <a:p>
            <a:r>
              <a:rPr lang="en-US" dirty="0" smtClean="0"/>
              <a:t>Believe market choices reflect freedom.</a:t>
            </a:r>
            <a:endParaRPr lang="en-US" dirty="0"/>
          </a:p>
        </p:txBody>
      </p:sp>
      <p:sp>
        <p:nvSpPr>
          <p:cNvPr id="5" name="Text Placeholder 4"/>
          <p:cNvSpPr>
            <a:spLocks noGrp="1"/>
          </p:cNvSpPr>
          <p:nvPr>
            <p:ph type="body" sz="quarter" idx="3"/>
          </p:nvPr>
        </p:nvSpPr>
        <p:spPr/>
        <p:txBody>
          <a:bodyPr/>
          <a:lstStyle/>
          <a:p>
            <a:r>
              <a:rPr lang="en-US" dirty="0" smtClean="0"/>
              <a:t>Modern Liberal</a:t>
            </a:r>
            <a:endParaRPr lang="en-US" dirty="0"/>
          </a:p>
        </p:txBody>
      </p:sp>
      <p:sp>
        <p:nvSpPr>
          <p:cNvPr id="6" name="Content Placeholder 5"/>
          <p:cNvSpPr>
            <a:spLocks noGrp="1"/>
          </p:cNvSpPr>
          <p:nvPr>
            <p:ph sz="quarter" idx="4"/>
          </p:nvPr>
        </p:nvSpPr>
        <p:spPr/>
        <p:txBody>
          <a:bodyPr/>
          <a:lstStyle/>
          <a:p>
            <a:r>
              <a:rPr lang="en-US" dirty="0" smtClean="0"/>
              <a:t>Believe markets are often inefficient, and are bedeviled by instability, externality, monopoly and information asymmetries.</a:t>
            </a:r>
          </a:p>
          <a:p>
            <a:r>
              <a:rPr lang="en-US" dirty="0" smtClean="0"/>
              <a:t>Believe market choices often reflect exploitation</a:t>
            </a:r>
            <a:endParaRPr lang="en-US" dirty="0"/>
          </a:p>
        </p:txBody>
      </p:sp>
    </p:spTree>
    <p:extLst>
      <p:ext uri="{BB962C8B-B14F-4D97-AF65-F5344CB8AC3E}">
        <p14:creationId xmlns:p14="http://schemas.microsoft.com/office/powerpoint/2010/main" xmlns="" val="2950551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of Government</a:t>
            </a:r>
            <a:endParaRPr lang="en-US" dirty="0"/>
          </a:p>
        </p:txBody>
      </p:sp>
      <p:sp>
        <p:nvSpPr>
          <p:cNvPr id="3" name="Text Placeholder 2"/>
          <p:cNvSpPr>
            <a:spLocks noGrp="1"/>
          </p:cNvSpPr>
          <p:nvPr>
            <p:ph type="body" idx="1"/>
          </p:nvPr>
        </p:nvSpPr>
        <p:spPr/>
        <p:txBody>
          <a:bodyPr/>
          <a:lstStyle/>
          <a:p>
            <a:r>
              <a:rPr lang="en-US" dirty="0" smtClean="0"/>
              <a:t>Modern Conservatism</a:t>
            </a:r>
            <a:endParaRPr lang="en-US" dirty="0"/>
          </a:p>
        </p:txBody>
      </p:sp>
      <p:sp>
        <p:nvSpPr>
          <p:cNvPr id="4" name="Content Placeholder 3"/>
          <p:cNvSpPr>
            <a:spLocks noGrp="1"/>
          </p:cNvSpPr>
          <p:nvPr>
            <p:ph sz="half" idx="2"/>
          </p:nvPr>
        </p:nvSpPr>
        <p:spPr/>
        <p:txBody>
          <a:bodyPr/>
          <a:lstStyle/>
          <a:p>
            <a:r>
              <a:rPr lang="en-US" dirty="0" smtClean="0"/>
              <a:t>Believe governments are often inefficient, and reflect the lobbying of special interests, and groups receiving unearned income.</a:t>
            </a:r>
          </a:p>
          <a:p>
            <a:r>
              <a:rPr lang="en-US" dirty="0" smtClean="0"/>
              <a:t>Believe government actions reflect interests of administrators, not the people.</a:t>
            </a:r>
            <a:endParaRPr lang="en-US" dirty="0"/>
          </a:p>
        </p:txBody>
      </p:sp>
      <p:sp>
        <p:nvSpPr>
          <p:cNvPr id="5" name="Text Placeholder 4"/>
          <p:cNvSpPr>
            <a:spLocks noGrp="1"/>
          </p:cNvSpPr>
          <p:nvPr>
            <p:ph type="body" sz="quarter" idx="3"/>
          </p:nvPr>
        </p:nvSpPr>
        <p:spPr/>
        <p:txBody>
          <a:bodyPr/>
          <a:lstStyle/>
          <a:p>
            <a:r>
              <a:rPr lang="en-US" dirty="0" smtClean="0"/>
              <a:t>Modern Liberalism</a:t>
            </a:r>
            <a:endParaRPr lang="en-US" dirty="0"/>
          </a:p>
        </p:txBody>
      </p:sp>
      <p:sp>
        <p:nvSpPr>
          <p:cNvPr id="6" name="Content Placeholder 5"/>
          <p:cNvSpPr>
            <a:spLocks noGrp="1"/>
          </p:cNvSpPr>
          <p:nvPr>
            <p:ph sz="quarter" idx="4"/>
          </p:nvPr>
        </p:nvSpPr>
        <p:spPr/>
        <p:txBody>
          <a:bodyPr/>
          <a:lstStyle/>
          <a:p>
            <a:r>
              <a:rPr lang="en-US" dirty="0" smtClean="0"/>
              <a:t>Believe government can implement rational effective policies to support the collective good.</a:t>
            </a:r>
          </a:p>
          <a:p>
            <a:r>
              <a:rPr lang="en-US" dirty="0" smtClean="0"/>
              <a:t>Believe government actions reflect the democratic will of the people, and thus freedom.</a:t>
            </a:r>
            <a:endParaRPr lang="en-US" dirty="0"/>
          </a:p>
        </p:txBody>
      </p:sp>
    </p:spTree>
    <p:extLst>
      <p:ext uri="{BB962C8B-B14F-4D97-AF65-F5344CB8AC3E}">
        <p14:creationId xmlns:p14="http://schemas.microsoft.com/office/powerpoint/2010/main" xmlns="" val="971554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Freedom</a:t>
            </a:r>
            <a:endParaRPr lang="en-US" dirty="0"/>
          </a:p>
        </p:txBody>
      </p:sp>
      <p:sp>
        <p:nvSpPr>
          <p:cNvPr id="3" name="Text Placeholder 2"/>
          <p:cNvSpPr>
            <a:spLocks noGrp="1"/>
          </p:cNvSpPr>
          <p:nvPr>
            <p:ph type="body" idx="1"/>
          </p:nvPr>
        </p:nvSpPr>
        <p:spPr/>
        <p:txBody>
          <a:bodyPr/>
          <a:lstStyle/>
          <a:p>
            <a:r>
              <a:rPr lang="en-US" dirty="0" smtClean="0"/>
              <a:t>Modern Conservatism</a:t>
            </a:r>
            <a:endParaRPr lang="en-US" dirty="0"/>
          </a:p>
        </p:txBody>
      </p:sp>
      <p:sp>
        <p:nvSpPr>
          <p:cNvPr id="4" name="Content Placeholder 3"/>
          <p:cNvSpPr>
            <a:spLocks noGrp="1"/>
          </p:cNvSpPr>
          <p:nvPr>
            <p:ph sz="half" idx="2"/>
          </p:nvPr>
        </p:nvSpPr>
        <p:spPr/>
        <p:txBody>
          <a:bodyPr/>
          <a:lstStyle/>
          <a:p>
            <a:r>
              <a:rPr lang="en-US" dirty="0" smtClean="0"/>
              <a:t>Freedom is the absence of government control.  Citizens lose freedom to the extent that they are overregulated by an intrusive government.</a:t>
            </a:r>
            <a:endParaRPr lang="en-US" dirty="0"/>
          </a:p>
        </p:txBody>
      </p:sp>
      <p:sp>
        <p:nvSpPr>
          <p:cNvPr id="5" name="Text Placeholder 4"/>
          <p:cNvSpPr>
            <a:spLocks noGrp="1"/>
          </p:cNvSpPr>
          <p:nvPr>
            <p:ph type="body" sz="quarter" idx="3"/>
          </p:nvPr>
        </p:nvSpPr>
        <p:spPr/>
        <p:txBody>
          <a:bodyPr/>
          <a:lstStyle/>
          <a:p>
            <a:r>
              <a:rPr lang="en-US" dirty="0" smtClean="0"/>
              <a:t>Modern Liberalism</a:t>
            </a:r>
            <a:endParaRPr lang="en-US" dirty="0"/>
          </a:p>
        </p:txBody>
      </p:sp>
      <p:sp>
        <p:nvSpPr>
          <p:cNvPr id="6" name="Content Placeholder 5"/>
          <p:cNvSpPr>
            <a:spLocks noGrp="1"/>
          </p:cNvSpPr>
          <p:nvPr>
            <p:ph sz="quarter" idx="4"/>
          </p:nvPr>
        </p:nvSpPr>
        <p:spPr/>
        <p:txBody>
          <a:bodyPr/>
          <a:lstStyle/>
          <a:p>
            <a:r>
              <a:rPr lang="en-US" dirty="0" smtClean="0"/>
              <a:t>Freedom is the ability of citizens to contribute equally.  Since this is affected by economic and social factors, the government should help the least well-off so that they might enjoy their full democratic/civil rights.</a:t>
            </a:r>
            <a:endParaRPr lang="en-US" dirty="0"/>
          </a:p>
        </p:txBody>
      </p:sp>
    </p:spTree>
    <p:extLst>
      <p:ext uri="{BB962C8B-B14F-4D97-AF65-F5344CB8AC3E}">
        <p14:creationId xmlns:p14="http://schemas.microsoft.com/office/powerpoint/2010/main" xmlns="" val="162891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Values</a:t>
            </a:r>
            <a:endParaRPr lang="en-US" dirty="0"/>
          </a:p>
        </p:txBody>
      </p:sp>
      <p:sp>
        <p:nvSpPr>
          <p:cNvPr id="3" name="Text Placeholder 2"/>
          <p:cNvSpPr>
            <a:spLocks noGrp="1"/>
          </p:cNvSpPr>
          <p:nvPr>
            <p:ph type="body" idx="1"/>
          </p:nvPr>
        </p:nvSpPr>
        <p:spPr/>
        <p:txBody>
          <a:bodyPr/>
          <a:lstStyle/>
          <a:p>
            <a:r>
              <a:rPr lang="en-US" dirty="0" smtClean="0"/>
              <a:t>Modern Conservatism</a:t>
            </a:r>
            <a:endParaRPr lang="en-US" dirty="0"/>
          </a:p>
        </p:txBody>
      </p:sp>
      <p:sp>
        <p:nvSpPr>
          <p:cNvPr id="4" name="Content Placeholder 3"/>
          <p:cNvSpPr>
            <a:spLocks noGrp="1"/>
          </p:cNvSpPr>
          <p:nvPr>
            <p:ph sz="half" idx="2"/>
          </p:nvPr>
        </p:nvSpPr>
        <p:spPr/>
        <p:txBody>
          <a:bodyPr/>
          <a:lstStyle/>
          <a:p>
            <a:r>
              <a:rPr lang="en-US" dirty="0" smtClean="0"/>
              <a:t>Traditional values reflect a shared morality, and it is appropriate for government to enforce it.</a:t>
            </a:r>
            <a:endParaRPr lang="en-US" dirty="0"/>
          </a:p>
        </p:txBody>
      </p:sp>
      <p:sp>
        <p:nvSpPr>
          <p:cNvPr id="5" name="Text Placeholder 4"/>
          <p:cNvSpPr>
            <a:spLocks noGrp="1"/>
          </p:cNvSpPr>
          <p:nvPr>
            <p:ph type="body" sz="quarter" idx="3"/>
          </p:nvPr>
        </p:nvSpPr>
        <p:spPr/>
        <p:txBody>
          <a:bodyPr/>
          <a:lstStyle/>
          <a:p>
            <a:r>
              <a:rPr lang="en-US" dirty="0" smtClean="0"/>
              <a:t>Modern Liberalism</a:t>
            </a:r>
            <a:endParaRPr lang="en-US" dirty="0"/>
          </a:p>
        </p:txBody>
      </p:sp>
      <p:sp>
        <p:nvSpPr>
          <p:cNvPr id="6" name="Content Placeholder 5"/>
          <p:cNvSpPr>
            <a:spLocks noGrp="1"/>
          </p:cNvSpPr>
          <p:nvPr>
            <p:ph sz="quarter" idx="4"/>
          </p:nvPr>
        </p:nvSpPr>
        <p:spPr/>
        <p:txBody>
          <a:bodyPr/>
          <a:lstStyle/>
          <a:p>
            <a:r>
              <a:rPr lang="en-US" dirty="0" smtClean="0"/>
              <a:t>Values reflect individual choices.  Imposing one groups values on everyone is immoral, and thus these decisions should be left to </a:t>
            </a:r>
            <a:r>
              <a:rPr lang="en-US" smtClean="0"/>
              <a:t>the individual.</a:t>
            </a:r>
            <a:endParaRPr lang="en-US"/>
          </a:p>
        </p:txBody>
      </p:sp>
    </p:spTree>
    <p:extLst>
      <p:ext uri="{BB962C8B-B14F-4D97-AF65-F5344CB8AC3E}">
        <p14:creationId xmlns:p14="http://schemas.microsoft.com/office/powerpoint/2010/main" xmlns="" val="40136502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315</Words>
  <Application>Microsoft Office PowerPoint</Application>
  <PresentationFormat>عرض على الشاشة (3:4)‏</PresentationFormat>
  <Paragraphs>32</Paragraphs>
  <Slides>8</Slides>
  <Notes>0</Notes>
  <HiddenSlides>0</HiddenSlides>
  <MMClips>0</MMClips>
  <ScaleCrop>false</ScaleCrop>
  <HeadingPairs>
    <vt:vector size="4" baseType="variant">
      <vt:variant>
        <vt:lpstr>سمة</vt:lpstr>
      </vt:variant>
      <vt:variant>
        <vt:i4>1</vt:i4>
      </vt:variant>
      <vt:variant>
        <vt:lpstr>عناوين الشرائح</vt:lpstr>
      </vt:variant>
      <vt:variant>
        <vt:i4>8</vt:i4>
      </vt:variant>
    </vt:vector>
  </HeadingPairs>
  <TitlesOfParts>
    <vt:vector size="9" baseType="lpstr">
      <vt:lpstr>Office Theme</vt:lpstr>
      <vt:lpstr>LIBERALS and CONSERVATIVES</vt:lpstr>
      <vt:lpstr>Classic liberalism v. classic conservativism</vt:lpstr>
      <vt:lpstr>What was classic liberalism?</vt:lpstr>
      <vt:lpstr>Modern liberalism and conservatism</vt:lpstr>
      <vt:lpstr>Views of Markets</vt:lpstr>
      <vt:lpstr>Views of Government</vt:lpstr>
      <vt:lpstr>Individual Freedom</vt:lpstr>
      <vt:lpstr>Social Values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LIBERALS and CONSERVATIVES</dc:title>
  <dc:creator>Windows User</dc:creator>
  <cp:lastModifiedBy>sasa</cp:lastModifiedBy>
  <cp:revision>5</cp:revision>
  <dcterms:created xsi:type="dcterms:W3CDTF">2013-09-26T18:29:09Z</dcterms:created>
  <dcterms:modified xsi:type="dcterms:W3CDTF">2018-10-25T02:44:43Z</dcterms:modified>
</cp:coreProperties>
</file>